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88163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013" autoAdjust="0"/>
    <p:restoredTop sz="94660"/>
  </p:normalViewPr>
  <p:slideViewPr>
    <p:cSldViewPr snapToGrid="0">
      <p:cViewPr>
        <p:scale>
          <a:sx n="96" d="100"/>
          <a:sy n="96" d="100"/>
        </p:scale>
        <p:origin x="1680" y="-3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91453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74163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2162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85552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96963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28946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47967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96060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06306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5229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82213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95624-46A4-4C29-B321-A76709F4B3D1}" type="datetimeFigureOut">
              <a:rPr lang="ar-AE" smtClean="0"/>
              <a:pPr/>
              <a:t>21/08/1447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51374-D522-445E-86C4-CA96A5BE21E8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75329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6">
            <a:extLst>
              <a:ext uri="{FF2B5EF4-FFF2-40B4-BE49-F238E27FC236}">
                <a16:creationId xmlns:a16="http://schemas.microsoft.com/office/drawing/2014/main" id="{FB6528CE-50D5-4CE8-AD1C-C32D3CB21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490010"/>
              </p:ext>
            </p:extLst>
          </p:nvPr>
        </p:nvGraphicFramePr>
        <p:xfrm>
          <a:off x="574633" y="903416"/>
          <a:ext cx="5787852" cy="2017540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78785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330726">
                <a:tc>
                  <a:txBody>
                    <a:bodyPr/>
                    <a:lstStyle/>
                    <a:p>
                      <a:pPr algn="ctr" rtl="0"/>
                      <a:endParaRPr lang="ar-A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686814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17" name="Table 18">
            <a:extLst>
              <a:ext uri="{FF2B5EF4-FFF2-40B4-BE49-F238E27FC236}">
                <a16:creationId xmlns:a16="http://schemas.microsoft.com/office/drawing/2014/main" id="{EDDC2829-941F-4D68-8D79-D516E8F1A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245106"/>
              </p:ext>
            </p:extLst>
          </p:nvPr>
        </p:nvGraphicFramePr>
        <p:xfrm>
          <a:off x="582803" y="1254940"/>
          <a:ext cx="4079632" cy="1645920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2049864">
                  <a:extLst>
                    <a:ext uri="{9D8B030D-6E8A-4147-A177-3AD203B41FA5}">
                      <a16:colId xmlns:a16="http://schemas.microsoft.com/office/drawing/2014/main" val="1572262953"/>
                    </a:ext>
                  </a:extLst>
                </a:gridCol>
                <a:gridCol w="2029768">
                  <a:extLst>
                    <a:ext uri="{9D8B030D-6E8A-4147-A177-3AD203B41FA5}">
                      <a16:colId xmlns:a16="http://schemas.microsoft.com/office/drawing/2014/main" val="1666652224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133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رقم المرجع                </a:t>
                      </a:r>
                      <a:r>
                        <a:rPr lang="en-US" sz="1200" b="0" dirty="0"/>
                        <a:t>Ref. No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95740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تاريخ العرض     </a:t>
                      </a:r>
                      <a:r>
                        <a:rPr lang="en-US" sz="1200" dirty="0"/>
                        <a:t>Date of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dirty="0"/>
                        <a:t>Issue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721145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100" b="1" dirty="0"/>
                        <a:t>DOMESTIC </a:t>
                      </a:r>
                      <a:r>
                        <a:rPr lang="en-US" sz="1100" b="1"/>
                        <a:t>WORKER  </a:t>
                      </a:r>
                      <a:endParaRPr lang="ar-A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المهنة                 </a:t>
                      </a:r>
                      <a:r>
                        <a:rPr lang="en-US" sz="1200" dirty="0"/>
                        <a:t>Applied For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69486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1500</a:t>
                      </a:r>
                      <a:r>
                        <a:rPr lang="en-US" sz="1200" b="1" baseline="0" dirty="0"/>
                        <a:t> AED</a:t>
                      </a:r>
                      <a:r>
                        <a:rPr lang="en-US" sz="1200" b="1" dirty="0"/>
                        <a:t>/ 400 $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الراتب الشهري </a:t>
                      </a:r>
                      <a:r>
                        <a:rPr lang="en-US" sz="1200" dirty="0"/>
                        <a:t>Monthly Salary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323041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2 YEARS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مدة العقد        </a:t>
                      </a:r>
                      <a:r>
                        <a:rPr lang="en-US" sz="1200" dirty="0"/>
                        <a:t>Contract Period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297763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 NATHANIEL ENCISA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 err="1"/>
                        <a:t>الإسم</a:t>
                      </a:r>
                      <a:r>
                        <a:rPr lang="ar-AE" sz="1200" dirty="0"/>
                        <a:t>                         </a:t>
                      </a:r>
                      <a:r>
                        <a:rPr lang="en-US" sz="1200" dirty="0"/>
                        <a:t>Name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259385"/>
                  </a:ext>
                </a:extLst>
              </a:tr>
            </a:tbl>
          </a:graphicData>
        </a:graphic>
      </p:graphicFrame>
      <p:graphicFrame>
        <p:nvGraphicFramePr>
          <p:cNvPr id="23" name="Table 16">
            <a:extLst>
              <a:ext uri="{FF2B5EF4-FFF2-40B4-BE49-F238E27FC236}">
                <a16:creationId xmlns:a16="http://schemas.microsoft.com/office/drawing/2014/main" id="{87533820-B158-47FF-8598-70AE5FC9B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928388"/>
              </p:ext>
            </p:extLst>
          </p:nvPr>
        </p:nvGraphicFramePr>
        <p:xfrm>
          <a:off x="582803" y="2927491"/>
          <a:ext cx="5787852" cy="3331782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78785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287977">
                <a:tc>
                  <a:txBody>
                    <a:bodyPr/>
                    <a:lstStyle/>
                    <a:p>
                      <a:pPr algn="ctr" rtl="0"/>
                      <a:endParaRPr lang="ar-A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3034602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19" name="Table 20">
            <a:extLst>
              <a:ext uri="{FF2B5EF4-FFF2-40B4-BE49-F238E27FC236}">
                <a16:creationId xmlns:a16="http://schemas.microsoft.com/office/drawing/2014/main" id="{31CAFC7F-5C45-4BE4-ACD4-9BC53564D5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846705"/>
              </p:ext>
            </p:extLst>
          </p:nvPr>
        </p:nvGraphicFramePr>
        <p:xfrm>
          <a:off x="576514" y="3238077"/>
          <a:ext cx="4106019" cy="3017520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1105320">
                  <a:extLst>
                    <a:ext uri="{9D8B030D-6E8A-4147-A177-3AD203B41FA5}">
                      <a16:colId xmlns:a16="http://schemas.microsoft.com/office/drawing/2014/main" val="1535583565"/>
                    </a:ext>
                  </a:extLst>
                </a:gridCol>
                <a:gridCol w="1919235">
                  <a:extLst>
                    <a:ext uri="{9D8B030D-6E8A-4147-A177-3AD203B41FA5}">
                      <a16:colId xmlns:a16="http://schemas.microsoft.com/office/drawing/2014/main" val="342606754"/>
                    </a:ext>
                  </a:extLst>
                </a:gridCol>
                <a:gridCol w="1081464">
                  <a:extLst>
                    <a:ext uri="{9D8B030D-6E8A-4147-A177-3AD203B41FA5}">
                      <a16:colId xmlns:a16="http://schemas.microsoft.com/office/drawing/2014/main" val="667866632"/>
                    </a:ext>
                  </a:extLst>
                </a:gridCol>
              </a:tblGrid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الجنسية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FILIPINA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Nationality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91363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رقم الجواز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P1251074D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Pass. No.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112833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الديانة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ROMAN CATHOLIC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Religion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07360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تاريخ الميلاد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24 SEPTEMBER 2001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Date of Birth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227625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العمر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Age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155237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مكان الولادة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CAMARINES SUR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Place of Birth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214284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الحالة الاجتماعية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SINGLE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Marital Status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43476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عدد الأبناء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1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150" b="0" dirty="0"/>
                        <a:t>No.</a:t>
                      </a:r>
                      <a:r>
                        <a:rPr lang="en-US" sz="1150" b="0" baseline="0" dirty="0"/>
                        <a:t> of Children</a:t>
                      </a:r>
                      <a:endParaRPr lang="ar-AE" sz="115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12675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الوزن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78 KGS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Weight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07049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الطول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5”3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Height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561053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rtl="1"/>
                      <a:r>
                        <a:rPr lang="ar-AE" sz="1200" b="0" dirty="0"/>
                        <a:t>التعليم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100" b="1" dirty="0"/>
                        <a:t>HIGH SCHOOL GRADUATE</a:t>
                      </a:r>
                      <a:endParaRPr lang="ar-A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Education</a:t>
                      </a:r>
                      <a:endParaRPr lang="ar-AE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675183"/>
                  </a:ext>
                </a:extLst>
              </a:tr>
            </a:tbl>
          </a:graphicData>
        </a:graphic>
      </p:graphicFrame>
      <p:graphicFrame>
        <p:nvGraphicFramePr>
          <p:cNvPr id="27" name="Table 16">
            <a:extLst>
              <a:ext uri="{FF2B5EF4-FFF2-40B4-BE49-F238E27FC236}">
                <a16:creationId xmlns:a16="http://schemas.microsoft.com/office/drawing/2014/main" id="{5D6BEF4E-412D-4B7E-B0EC-F0BC80331E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50525"/>
              </p:ext>
            </p:extLst>
          </p:nvPr>
        </p:nvGraphicFramePr>
        <p:xfrm>
          <a:off x="573378" y="6275693"/>
          <a:ext cx="3116872" cy="1680570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3116872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293045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Language / </a:t>
                      </a:r>
                      <a:r>
                        <a:rPr lang="ar-AE" i="1" dirty="0"/>
                        <a:t>اللغات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383390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28" name="Table 16">
            <a:extLst>
              <a:ext uri="{FF2B5EF4-FFF2-40B4-BE49-F238E27FC236}">
                <a16:creationId xmlns:a16="http://schemas.microsoft.com/office/drawing/2014/main" id="{CD9FEC46-BDA2-436A-9622-FC1FC08040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649895"/>
              </p:ext>
            </p:extLst>
          </p:nvPr>
        </p:nvGraphicFramePr>
        <p:xfrm>
          <a:off x="3692771" y="6275693"/>
          <a:ext cx="2686055" cy="1688862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2686055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Experience / </a:t>
                      </a:r>
                      <a:r>
                        <a:rPr lang="ar-AE" i="1" dirty="0"/>
                        <a:t>الخبرات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  <a:tr h="1391682">
                <a:tc>
                  <a:txBody>
                    <a:bodyPr/>
                    <a:lstStyle/>
                    <a:p>
                      <a:pPr algn="l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63562"/>
                  </a:ext>
                </a:extLst>
              </a:tr>
            </a:tbl>
          </a:graphicData>
        </a:graphic>
      </p:graphicFrame>
      <p:graphicFrame>
        <p:nvGraphicFramePr>
          <p:cNvPr id="29" name="Table 29">
            <a:extLst>
              <a:ext uri="{FF2B5EF4-FFF2-40B4-BE49-F238E27FC236}">
                <a16:creationId xmlns:a16="http://schemas.microsoft.com/office/drawing/2014/main" id="{4D5A5A3E-7A4D-4DB0-B173-EBE285736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752948"/>
              </p:ext>
            </p:extLst>
          </p:nvPr>
        </p:nvGraphicFramePr>
        <p:xfrm>
          <a:off x="582803" y="6560431"/>
          <a:ext cx="3116872" cy="1391697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665073">
                  <a:extLst>
                    <a:ext uri="{9D8B030D-6E8A-4147-A177-3AD203B41FA5}">
                      <a16:colId xmlns:a16="http://schemas.microsoft.com/office/drawing/2014/main" val="1497570163"/>
                    </a:ext>
                  </a:extLst>
                </a:gridCol>
                <a:gridCol w="520636">
                  <a:extLst>
                    <a:ext uri="{9D8B030D-6E8A-4147-A177-3AD203B41FA5}">
                      <a16:colId xmlns:a16="http://schemas.microsoft.com/office/drawing/2014/main" val="2342114482"/>
                    </a:ext>
                  </a:extLst>
                </a:gridCol>
                <a:gridCol w="544489">
                  <a:extLst>
                    <a:ext uri="{9D8B030D-6E8A-4147-A177-3AD203B41FA5}">
                      <a16:colId xmlns:a16="http://schemas.microsoft.com/office/drawing/2014/main" val="2006773395"/>
                    </a:ext>
                  </a:extLst>
                </a:gridCol>
                <a:gridCol w="1386674">
                  <a:extLst>
                    <a:ext uri="{9D8B030D-6E8A-4147-A177-3AD203B41FA5}">
                      <a16:colId xmlns:a16="http://schemas.microsoft.com/office/drawing/2014/main" val="4147653541"/>
                    </a:ext>
                  </a:extLst>
                </a:gridCol>
              </a:tblGrid>
              <a:tr h="329101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Fluent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Fair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1" dirty="0"/>
                        <a:t>Poor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987766"/>
                  </a:ext>
                </a:extLst>
              </a:tr>
              <a:tr h="329101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b="1" dirty="0"/>
                        <a:t> 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العربية </a:t>
                      </a:r>
                      <a:r>
                        <a:rPr lang="en-US" sz="1200" dirty="0"/>
                        <a:t> Arabic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600229"/>
                  </a:ext>
                </a:extLst>
              </a:tr>
              <a:tr h="329101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/>
                        <a:t> </a:t>
                      </a:r>
                      <a:r>
                        <a:rPr lang="en-US" b="1" dirty="0"/>
                        <a:t>OK</a:t>
                      </a:r>
                      <a:r>
                        <a:rPr lang="en-US" dirty="0"/>
                        <a:t>  </a:t>
                      </a:r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الإنجليزية </a:t>
                      </a:r>
                      <a:r>
                        <a:rPr lang="en-US" sz="1200" dirty="0"/>
                        <a:t>English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889665"/>
                  </a:ext>
                </a:extLst>
              </a:tr>
              <a:tr h="404394"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الأخرى </a:t>
                      </a:r>
                      <a:r>
                        <a:rPr lang="en-US" sz="1200" dirty="0"/>
                        <a:t>Other /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967691"/>
                  </a:ext>
                </a:extLst>
              </a:tr>
            </a:tbl>
          </a:graphicData>
        </a:graphic>
      </p:graphicFrame>
      <p:graphicFrame>
        <p:nvGraphicFramePr>
          <p:cNvPr id="31" name="Table 31">
            <a:extLst>
              <a:ext uri="{FF2B5EF4-FFF2-40B4-BE49-F238E27FC236}">
                <a16:creationId xmlns:a16="http://schemas.microsoft.com/office/drawing/2014/main" id="{F2D2B4FB-CCDD-494B-A916-B16ECAD6E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75186"/>
              </p:ext>
            </p:extLst>
          </p:nvPr>
        </p:nvGraphicFramePr>
        <p:xfrm>
          <a:off x="3709100" y="6577198"/>
          <a:ext cx="2653384" cy="1402534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1326692">
                  <a:extLst>
                    <a:ext uri="{9D8B030D-6E8A-4147-A177-3AD203B41FA5}">
                      <a16:colId xmlns:a16="http://schemas.microsoft.com/office/drawing/2014/main" val="3848520176"/>
                    </a:ext>
                  </a:extLst>
                </a:gridCol>
                <a:gridCol w="1326692">
                  <a:extLst>
                    <a:ext uri="{9D8B030D-6E8A-4147-A177-3AD203B41FA5}">
                      <a16:colId xmlns:a16="http://schemas.microsoft.com/office/drawing/2014/main" val="263120856"/>
                    </a:ext>
                  </a:extLst>
                </a:gridCol>
              </a:tblGrid>
              <a:tr h="307696"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المدة </a:t>
                      </a:r>
                      <a:r>
                        <a:rPr lang="en-US" sz="1200" dirty="0"/>
                        <a:t>Duration /</a:t>
                      </a:r>
                      <a:endParaRPr lang="ar-A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200" dirty="0"/>
                        <a:t>البلد</a:t>
                      </a:r>
                      <a:r>
                        <a:rPr lang="en-US" sz="1200" dirty="0"/>
                        <a:t>Country / </a:t>
                      </a:r>
                      <a:endParaRPr lang="ar-A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471164"/>
                  </a:ext>
                </a:extLst>
              </a:tr>
              <a:tr h="331694"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288355"/>
                  </a:ext>
                </a:extLst>
              </a:tr>
              <a:tr h="340658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FIRST TIMER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PH EXPERIENCE </a:t>
                      </a:r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260075"/>
                  </a:ext>
                </a:extLst>
              </a:tr>
              <a:tr h="422486">
                <a:tc>
                  <a:txBody>
                    <a:bodyPr/>
                    <a:lstStyle/>
                    <a:p>
                      <a:pPr algn="ctr" rtl="1"/>
                      <a:r>
                        <a:rPr lang="en-PH" sz="1200" b="1" dirty="0"/>
                        <a:t>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dirty="0"/>
                        <a:t> </a:t>
                      </a:r>
                      <a:endParaRPr lang="ar-A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042003"/>
                  </a:ext>
                </a:extLst>
              </a:tr>
            </a:tbl>
          </a:graphicData>
        </a:graphic>
      </p:graphicFrame>
      <p:graphicFrame>
        <p:nvGraphicFramePr>
          <p:cNvPr id="32" name="Table 16">
            <a:extLst>
              <a:ext uri="{FF2B5EF4-FFF2-40B4-BE49-F238E27FC236}">
                <a16:creationId xmlns:a16="http://schemas.microsoft.com/office/drawing/2014/main" id="{EE22C10D-7C90-4559-8B73-237F98AEE6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458238"/>
              </p:ext>
            </p:extLst>
          </p:nvPr>
        </p:nvGraphicFramePr>
        <p:xfrm>
          <a:off x="572756" y="7862048"/>
          <a:ext cx="5807947" cy="890307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5807947">
                  <a:extLst>
                    <a:ext uri="{9D8B030D-6E8A-4147-A177-3AD203B41FA5}">
                      <a16:colId xmlns:a16="http://schemas.microsoft.com/office/drawing/2014/main" val="3185506975"/>
                    </a:ext>
                  </a:extLst>
                </a:gridCol>
              </a:tblGrid>
              <a:tr h="890307">
                <a:tc>
                  <a:txBody>
                    <a:bodyPr/>
                    <a:lstStyle/>
                    <a:p>
                      <a:pPr algn="ctr" rtl="0"/>
                      <a:r>
                        <a:rPr lang="en-US" i="1" dirty="0"/>
                        <a:t>Skills / </a:t>
                      </a:r>
                      <a:r>
                        <a:rPr lang="ar-AE" i="1" dirty="0"/>
                        <a:t>المهارات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7750"/>
                  </a:ext>
                </a:extLst>
              </a:tr>
            </a:tbl>
          </a:graphicData>
        </a:graphic>
      </p:graphicFrame>
      <p:graphicFrame>
        <p:nvGraphicFramePr>
          <p:cNvPr id="33" name="Table 33">
            <a:extLst>
              <a:ext uri="{FF2B5EF4-FFF2-40B4-BE49-F238E27FC236}">
                <a16:creationId xmlns:a16="http://schemas.microsoft.com/office/drawing/2014/main" id="{642EC461-AE1B-4C52-ACBA-3FC9C6F612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98975"/>
              </p:ext>
            </p:extLst>
          </p:nvPr>
        </p:nvGraphicFramePr>
        <p:xfrm>
          <a:off x="580197" y="8220636"/>
          <a:ext cx="5801553" cy="754380"/>
        </p:xfrm>
        <a:graphic>
          <a:graphicData uri="http://schemas.openxmlformats.org/drawingml/2006/table">
            <a:tbl>
              <a:tblPr rtl="1" firstRow="1" bandRow="1">
                <a:tableStyleId>{69CF1AB2-1976-4502-BF36-3FF5EA218861}</a:tableStyleId>
              </a:tblPr>
              <a:tblGrid>
                <a:gridCol w="893645">
                  <a:extLst>
                    <a:ext uri="{9D8B030D-6E8A-4147-A177-3AD203B41FA5}">
                      <a16:colId xmlns:a16="http://schemas.microsoft.com/office/drawing/2014/main" val="173356579"/>
                    </a:ext>
                  </a:extLst>
                </a:gridCol>
                <a:gridCol w="868449">
                  <a:extLst>
                    <a:ext uri="{9D8B030D-6E8A-4147-A177-3AD203B41FA5}">
                      <a16:colId xmlns:a16="http://schemas.microsoft.com/office/drawing/2014/main" val="2866562163"/>
                    </a:ext>
                  </a:extLst>
                </a:gridCol>
                <a:gridCol w="781081">
                  <a:extLst>
                    <a:ext uri="{9D8B030D-6E8A-4147-A177-3AD203B41FA5}">
                      <a16:colId xmlns:a16="http://schemas.microsoft.com/office/drawing/2014/main" val="615201660"/>
                    </a:ext>
                  </a:extLst>
                </a:gridCol>
                <a:gridCol w="847934">
                  <a:extLst>
                    <a:ext uri="{9D8B030D-6E8A-4147-A177-3AD203B41FA5}">
                      <a16:colId xmlns:a16="http://schemas.microsoft.com/office/drawing/2014/main" val="4159529181"/>
                    </a:ext>
                  </a:extLst>
                </a:gridCol>
                <a:gridCol w="1383412">
                  <a:extLst>
                    <a:ext uri="{9D8B030D-6E8A-4147-A177-3AD203B41FA5}">
                      <a16:colId xmlns:a16="http://schemas.microsoft.com/office/drawing/2014/main" val="2035594229"/>
                    </a:ext>
                  </a:extLst>
                </a:gridCol>
                <a:gridCol w="1027032">
                  <a:extLst>
                    <a:ext uri="{9D8B030D-6E8A-4147-A177-3AD203B41FA5}">
                      <a16:colId xmlns:a16="http://schemas.microsoft.com/office/drawing/2014/main" val="3111733868"/>
                    </a:ext>
                  </a:extLst>
                </a:gridCol>
              </a:tblGrid>
              <a:tr h="323868"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Driving</a:t>
                      </a:r>
                      <a:r>
                        <a:rPr lang="ar-AE" sz="1200" b="0" dirty="0"/>
                        <a:t>  قيادة السيارة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Ironing</a:t>
                      </a:r>
                      <a:r>
                        <a:rPr lang="ar-AE" sz="1200" b="0" dirty="0"/>
                        <a:t> الكوي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Cooking</a:t>
                      </a:r>
                      <a:r>
                        <a:rPr lang="ar-AE" sz="1200" b="0" dirty="0"/>
                        <a:t> الطبخ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Washing</a:t>
                      </a:r>
                      <a:endParaRPr lang="ar-AE" sz="1200" b="0" dirty="0"/>
                    </a:p>
                    <a:p>
                      <a:pPr algn="ctr" rtl="1"/>
                      <a:r>
                        <a:rPr lang="ar-AE" sz="1200" b="0" dirty="0"/>
                        <a:t>الغسيل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Taking care</a:t>
                      </a:r>
                      <a:r>
                        <a:rPr lang="en-US" sz="1200" b="0" baseline="0" dirty="0"/>
                        <a:t> of kids </a:t>
                      </a:r>
                      <a:endParaRPr lang="ar-AE" sz="1200" b="0" baseline="0" dirty="0"/>
                    </a:p>
                    <a:p>
                      <a:pPr algn="ctr" rtl="1"/>
                      <a:r>
                        <a:rPr lang="ar-AE" sz="1200" b="0" baseline="0" dirty="0"/>
                        <a:t>رعاية الأطفال</a:t>
                      </a:r>
                      <a:endParaRPr lang="ar-AE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200" b="0" dirty="0"/>
                        <a:t>Cleaning</a:t>
                      </a:r>
                      <a:endParaRPr lang="ar-AE" sz="1200" b="0" dirty="0"/>
                    </a:p>
                    <a:p>
                      <a:pPr algn="ctr" rtl="1"/>
                      <a:r>
                        <a:rPr lang="ar-AE" sz="1200" b="0" dirty="0"/>
                        <a:t>التنظيف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382006"/>
                  </a:ext>
                </a:extLst>
              </a:tr>
              <a:tr h="240381"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NO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WILLING </a:t>
                      </a:r>
                      <a:endParaRPr lang="ar-A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/>
                        <a:t>YES</a:t>
                      </a:r>
                      <a:endParaRPr lang="ar-A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323111"/>
                  </a:ext>
                </a:extLst>
              </a:tr>
            </a:tbl>
          </a:graphicData>
        </a:graphic>
      </p:graphicFrame>
      <p:sp>
        <p:nvSpPr>
          <p:cNvPr id="57" name="Rectangle 56">
            <a:extLst>
              <a:ext uri="{FF2B5EF4-FFF2-40B4-BE49-F238E27FC236}">
                <a16:creationId xmlns:a16="http://schemas.microsoft.com/office/drawing/2014/main" id="{615D3B42-372F-44FF-92FE-1C748E7F145B}"/>
              </a:ext>
            </a:extLst>
          </p:cNvPr>
          <p:cNvSpPr/>
          <p:nvPr/>
        </p:nvSpPr>
        <p:spPr>
          <a:xfrm>
            <a:off x="521528" y="234361"/>
            <a:ext cx="578228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anose="04020705040A02060702" pitchFamily="82" charset="0"/>
              </a:rPr>
              <a:t>أون تايم لخدمات العمالة المساعدة ذ.م.م</a:t>
            </a:r>
            <a:r>
              <a:rPr lang="ar-AE" sz="1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endParaRPr lang="en-US" sz="16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897533"/>
              </p:ext>
            </p:extLst>
          </p:nvPr>
        </p:nvGraphicFramePr>
        <p:xfrm>
          <a:off x="546848" y="779929"/>
          <a:ext cx="5819722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6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2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589">
                <a:tc>
                  <a:txBody>
                    <a:bodyPr/>
                    <a:lstStyle/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i="1" dirty="0"/>
                        <a:t> طلب</a:t>
                      </a:r>
                      <a:r>
                        <a:rPr lang="ar-AE" i="1" baseline="0" dirty="0"/>
                        <a:t> توظيف </a:t>
                      </a:r>
                      <a:r>
                        <a:rPr lang="ar-AE" i="1" dirty="0"/>
                        <a:t> /</a:t>
                      </a:r>
                      <a:r>
                        <a:rPr lang="ar-AE" i="1" baseline="0" dirty="0"/>
                        <a:t> </a:t>
                      </a:r>
                      <a:r>
                        <a:rPr lang="en-US" i="1" dirty="0"/>
                        <a:t> Application For Employment</a:t>
                      </a:r>
                      <a:endParaRPr lang="ar-AE" i="1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Open attached video</a:t>
                      </a:r>
                      <a:r>
                        <a:rPr lang="ar-AE" baseline="0" dirty="0"/>
                        <a:t> شاهد الفيديو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878665"/>
              </p:ext>
            </p:extLst>
          </p:nvPr>
        </p:nvGraphicFramePr>
        <p:xfrm>
          <a:off x="555811" y="2903221"/>
          <a:ext cx="5827059" cy="297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7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388">
                <a:tc>
                  <a:txBody>
                    <a:bodyPr/>
                    <a:lstStyle/>
                    <a:p>
                      <a:r>
                        <a:rPr lang="ar-AE" dirty="0"/>
                        <a:t>المعلومات</a:t>
                      </a:r>
                      <a:r>
                        <a:rPr lang="ar-AE" baseline="0" dirty="0"/>
                        <a:t> الشخصية / </a:t>
                      </a:r>
                      <a:r>
                        <a:rPr lang="en-US" baseline="0" dirty="0"/>
                        <a:t>Personal Information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dirty="0"/>
                        <a:t>صورة العاملة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Down Arrow 5"/>
          <p:cNvSpPr/>
          <p:nvPr/>
        </p:nvSpPr>
        <p:spPr>
          <a:xfrm>
            <a:off x="5342965" y="1057835"/>
            <a:ext cx="233082" cy="17032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5289177" y="2958352"/>
            <a:ext cx="233082" cy="17032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752925"/>
              </p:ext>
            </p:extLst>
          </p:nvPr>
        </p:nvGraphicFramePr>
        <p:xfrm>
          <a:off x="555812" y="9005047"/>
          <a:ext cx="5844987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4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ar-AE" sz="1000" dirty="0"/>
                        <a:t>أون</a:t>
                      </a:r>
                      <a:r>
                        <a:rPr lang="ar-AE" sz="1000" baseline="0" dirty="0"/>
                        <a:t> تايم لخدمات العمالة المساعدة ذ.م.م </a:t>
                      </a:r>
                      <a:r>
                        <a:rPr lang="en-US" sz="1000" baseline="0" dirty="0"/>
                        <a:t>On Time Employment Services L.L.C                                                                         </a:t>
                      </a:r>
                      <a:endParaRPr lang="ar-AE" sz="1000" baseline="0" dirty="0"/>
                    </a:p>
                    <a:p>
                      <a:pPr algn="l"/>
                      <a:r>
                        <a:rPr lang="ar-AE" sz="1000" baseline="0" dirty="0"/>
                        <a:t>مدينة العين - زاخر - مكاني مول - بجانب مصرف أبوظبي الاسلامي</a:t>
                      </a:r>
                      <a:r>
                        <a:rPr lang="en-US" sz="1000" baseline="0" dirty="0"/>
                        <a:t>Alain City – </a:t>
                      </a:r>
                      <a:r>
                        <a:rPr lang="en-US" sz="1000" baseline="0" dirty="0" err="1"/>
                        <a:t>Zakhir</a:t>
                      </a:r>
                      <a:r>
                        <a:rPr lang="en-US" sz="1000" baseline="0" dirty="0"/>
                        <a:t> – </a:t>
                      </a:r>
                      <a:r>
                        <a:rPr lang="en-US" sz="1000" baseline="0" dirty="0" err="1"/>
                        <a:t>Makani</a:t>
                      </a:r>
                      <a:r>
                        <a:rPr lang="en-US" sz="1000" baseline="0" dirty="0"/>
                        <a:t> Mall – Next to (ADIB)         </a:t>
                      </a:r>
                      <a:endParaRPr lang="ar-AE" sz="1000" baseline="0" dirty="0"/>
                    </a:p>
                    <a:p>
                      <a:pPr algn="l"/>
                      <a:r>
                        <a:rPr lang="en-US" sz="1000" baseline="0" dirty="0"/>
                        <a:t>Email: Ontimetadbeer@gmail.com   Contact No : 03-7322346 - 0506670980 0506653188</a:t>
                      </a:r>
                      <a:endParaRPr lang="ar-A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4EB2F17D-C111-87AF-970E-0191C979F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525" y="3238078"/>
            <a:ext cx="1652043" cy="29658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A9D1D7-A7EE-93BD-738A-FADD3694E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862" y="1282849"/>
            <a:ext cx="1631945" cy="158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776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3496</TotalTime>
  <Words>238</Words>
  <Application>Microsoft Office PowerPoint</Application>
  <PresentationFormat>A4 Paper (210x297 mm)</PresentationFormat>
  <Paragraphs>84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Algerian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pc20</dc:creator>
  <cp:lastModifiedBy>Carmela Pascual</cp:lastModifiedBy>
  <cp:revision>154</cp:revision>
  <cp:lastPrinted>2022-10-27T06:27:35Z</cp:lastPrinted>
  <dcterms:created xsi:type="dcterms:W3CDTF">2021-03-27T06:49:48Z</dcterms:created>
  <dcterms:modified xsi:type="dcterms:W3CDTF">2026-02-08T04:15:30Z</dcterms:modified>
</cp:coreProperties>
</file>